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7.jp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325" r:id="rId2"/>
    <p:sldId id="356" r:id="rId3"/>
    <p:sldId id="352" r:id="rId4"/>
    <p:sldId id="350" r:id="rId5"/>
    <p:sldId id="353" r:id="rId6"/>
    <p:sldId id="355" r:id="rId7"/>
    <p:sldId id="342" r:id="rId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3300"/>
    <a:srgbClr val="F7F7F7"/>
    <a:srgbClr val="FFFFCC"/>
    <a:srgbClr val="660033"/>
    <a:srgbClr val="FF963F"/>
    <a:srgbClr val="EA9600"/>
    <a:srgbClr val="FF99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1851" autoAdjust="0"/>
  </p:normalViewPr>
  <p:slideViewPr>
    <p:cSldViewPr>
      <p:cViewPr varScale="1">
        <p:scale>
          <a:sx n="57" d="100"/>
          <a:sy n="57" d="100"/>
        </p:scale>
        <p:origin x="2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AD20E-3977-4438-BC57-3160F5DD47B1}" type="datetimeFigureOut">
              <a:rPr lang="ru-RU"/>
              <a:pPr>
                <a:defRPr/>
              </a:pPr>
              <a:t>20.12.2017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8972D5-B522-4C9A-BDDC-F3883EE0E7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353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22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19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09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20.12.2017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396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20.12.2017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245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20.12.2017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947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20.12.2017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338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20.12.2017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387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20.12.2017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418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20.12.2017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327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20.12.2017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309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20.12.2017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313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20.12.2017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742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20.12.2017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557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06BD7-5440-4EE3-9A93-638617711BF9}" type="datetimeFigureOut">
              <a:rPr lang="ru-RU" smtClean="0"/>
              <a:t>20.12.2017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20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5157192"/>
            <a:ext cx="7848872" cy="151216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Президент Ассоциации вузов транспорта, ректор 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РУТ (МИИТ), д.т.н., профессор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Б.А. Лёвин</a:t>
            </a:r>
          </a:p>
          <a:p>
            <a:pPr algn="r"/>
            <a:endParaRPr lang="ru-RU" sz="2400" b="1" dirty="0" smtClean="0">
              <a:solidFill>
                <a:srgbClr val="002060"/>
              </a:solidFill>
            </a:endParaRPr>
          </a:p>
          <a:p>
            <a:pPr algn="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6237" y="3645024"/>
            <a:ext cx="8280920" cy="13681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Роль транспортного образования в развитии отрасли в условиях глобализации экономики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9" name="Рисунок 9" descr="КНИГА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76672"/>
            <a:ext cx="1728192" cy="133293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1728192" cy="151216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14262"/>
            <a:ext cx="3744416" cy="2970721"/>
          </a:xfrm>
          <a:prstGeom prst="rect">
            <a:avLst/>
          </a:prstGeom>
        </p:spPr>
      </p:pic>
      <p:sp>
        <p:nvSpPr>
          <p:cNvPr id="17" name="Месяц 16"/>
          <p:cNvSpPr/>
          <p:nvPr/>
        </p:nvSpPr>
        <p:spPr>
          <a:xfrm>
            <a:off x="869117" y="1218456"/>
            <a:ext cx="822563" cy="914400"/>
          </a:xfrm>
          <a:prstGeom prst="mo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Нашивка 17"/>
          <p:cNvSpPr/>
          <p:nvPr/>
        </p:nvSpPr>
        <p:spPr>
          <a:xfrm>
            <a:off x="3635896" y="1052736"/>
            <a:ext cx="936104" cy="1296144"/>
          </a:xfrm>
          <a:prstGeom prst="chevron">
            <a:avLst>
              <a:gd name="adj" fmla="val 44368"/>
            </a:avLst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90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179513" y="2323596"/>
            <a:ext cx="3211388" cy="772030"/>
          </a:xfrm>
          <a:prstGeom prst="roundRect">
            <a:avLst>
              <a:gd name="adj" fmla="val 10991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342900"/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Контингент ППС – около </a:t>
            </a:r>
            <a:b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</a:br>
            <a:r>
              <a:rPr lang="ru-RU" sz="1400" b="1" dirty="0">
                <a:solidFill>
                  <a:srgbClr val="FF0000"/>
                </a:solidFill>
                <a:latin typeface="Calibri"/>
                <a:cs typeface="Arial" charset="0"/>
              </a:rPr>
              <a:t>20 тыс.</a:t>
            </a:r>
            <a:r>
              <a:rPr lang="en-US" sz="1400" b="1" dirty="0">
                <a:solidFill>
                  <a:srgbClr val="FF0000"/>
                </a:solidFill>
                <a:latin typeface="Calibri"/>
                <a:cs typeface="Arial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Calibri"/>
                <a:cs typeface="Arial" charset="0"/>
              </a:rPr>
              <a:t>чел.</a:t>
            </a:r>
            <a:r>
              <a:rPr lang="ru-RU" sz="1400" b="1" dirty="0">
                <a:solidFill>
                  <a:srgbClr val="00007E"/>
                </a:solidFill>
                <a:latin typeface="Calibri"/>
                <a:cs typeface="Arial" charset="0"/>
              </a:rPr>
              <a:t>, </a:t>
            </a:r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в том числе свыше </a:t>
            </a:r>
            <a:b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</a:br>
            <a:r>
              <a:rPr lang="ru-RU" sz="1400" b="1" dirty="0">
                <a:solidFill>
                  <a:srgbClr val="FF0000"/>
                </a:solidFill>
                <a:latin typeface="Calibri"/>
                <a:cs typeface="Arial" charset="0"/>
              </a:rPr>
              <a:t>2 500 </a:t>
            </a:r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докторов наук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rot="1800000" flipH="1">
            <a:off x="2930460" y="2879939"/>
            <a:ext cx="756084" cy="0"/>
          </a:xfrm>
          <a:prstGeom prst="straightConnector1">
            <a:avLst/>
          </a:prstGeom>
          <a:ln w="139700">
            <a:gradFill>
              <a:gsLst>
                <a:gs pos="0">
                  <a:schemeClr val="accent5">
                    <a:lumMod val="75000"/>
                  </a:schemeClr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tailEnd type="triangle" w="med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11"/>
          <p:cNvSpPr>
            <a:spLocks noChangeArrowheads="1"/>
          </p:cNvSpPr>
          <p:nvPr/>
        </p:nvSpPr>
        <p:spPr bwMode="auto">
          <a:xfrm>
            <a:off x="179513" y="3173937"/>
            <a:ext cx="2830387" cy="6750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342900"/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Уникальная</a:t>
            </a:r>
          </a:p>
          <a:p>
            <a:pPr algn="ctr" defTabSz="342900"/>
            <a:r>
              <a:rPr lang="ru-RU" sz="1400" b="1" dirty="0">
                <a:solidFill>
                  <a:srgbClr val="FF0000"/>
                </a:solidFill>
                <a:latin typeface="Calibri"/>
                <a:cs typeface="Arial" charset="0"/>
              </a:rPr>
              <a:t>учебно-лабораторная</a:t>
            </a:r>
          </a:p>
          <a:p>
            <a:pPr algn="ctr" defTabSz="342900"/>
            <a:r>
              <a:rPr lang="ru-RU" sz="1400" b="1" dirty="0">
                <a:solidFill>
                  <a:srgbClr val="FF0000"/>
                </a:solidFill>
                <a:latin typeface="Calibri"/>
                <a:cs typeface="Arial" charset="0"/>
              </a:rPr>
              <a:t> база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8793726" y="5679972"/>
            <a:ext cx="0" cy="0"/>
          </a:xfrm>
        </p:spPr>
        <p:txBody>
          <a:bodyPr/>
          <a:lstStyle/>
          <a:p>
            <a:pPr defTabSz="342900">
              <a:defRPr/>
            </a:pPr>
            <a:r>
              <a:rPr lang="ru-RU" sz="1050" dirty="0">
                <a:solidFill>
                  <a:srgbClr val="4F81BD">
                    <a:lumMod val="50000"/>
                  </a:srgbClr>
                </a:solidFill>
                <a:latin typeface="Calibri"/>
              </a:rPr>
              <a:t>  </a:t>
            </a:r>
            <a:r>
              <a:rPr lang="ru-RU" sz="1050" dirty="0">
                <a:latin typeface="Calibri"/>
              </a:rPr>
              <a:t>           </a:t>
            </a:r>
            <a:endParaRPr lang="ru-RU" dirty="0">
              <a:solidFill>
                <a:srgbClr val="4F81B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5219701" y="1778555"/>
            <a:ext cx="3744786" cy="6750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342900">
              <a:lnSpc>
                <a:spcPts val="1560"/>
              </a:lnSpc>
              <a:defRPr/>
            </a:pPr>
            <a:r>
              <a:rPr lang="ru-RU" sz="1400" b="1" dirty="0">
                <a:solidFill>
                  <a:srgbClr val="002060"/>
                </a:solidFill>
                <a:latin typeface="Calibri"/>
                <a:cs typeface="Arial" pitchFamily="34" charset="0"/>
              </a:rPr>
              <a:t>Общий контингент </a:t>
            </a:r>
          </a:p>
          <a:p>
            <a:pPr algn="ctr" defTabSz="342900">
              <a:lnSpc>
                <a:spcPts val="1560"/>
              </a:lnSpc>
              <a:defRPr/>
            </a:pPr>
            <a:r>
              <a:rPr lang="ru-RU" sz="1400" b="1" dirty="0">
                <a:solidFill>
                  <a:srgbClr val="002060"/>
                </a:solidFill>
                <a:latin typeface="Calibri"/>
                <a:cs typeface="Arial" pitchFamily="34" charset="0"/>
              </a:rPr>
              <a:t>студентов – около </a:t>
            </a:r>
            <a:r>
              <a:rPr lang="ru-RU" sz="1400" b="1" dirty="0">
                <a:solidFill>
                  <a:srgbClr val="FF0000"/>
                </a:solidFill>
                <a:latin typeface="Calibri"/>
                <a:cs typeface="Arial" pitchFamily="34" charset="0"/>
              </a:rPr>
              <a:t>300 тыс.</a:t>
            </a:r>
            <a:r>
              <a:rPr lang="en-US" sz="1400" b="1" dirty="0">
                <a:solidFill>
                  <a:srgbClr val="FF0000"/>
                </a:solidFill>
                <a:latin typeface="Calibri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Calibri"/>
                <a:cs typeface="Arial" pitchFamily="34" charset="0"/>
              </a:rPr>
              <a:t>чел</a:t>
            </a:r>
            <a:r>
              <a:rPr lang="ru-RU" sz="1400" b="1" dirty="0">
                <a:solidFill>
                  <a:srgbClr val="002060"/>
                </a:solidFill>
                <a:latin typeface="Calibri"/>
                <a:cs typeface="Arial" pitchFamily="34" charset="0"/>
              </a:rPr>
              <a:t>.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2123728" y="1224270"/>
            <a:ext cx="2933886" cy="76457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342900">
              <a:defRPr/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Вузы и их филиалы </a:t>
            </a:r>
          </a:p>
          <a:p>
            <a:pPr algn="ctr" defTabSz="342900">
              <a:defRPr/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охватывают </a:t>
            </a:r>
            <a:r>
              <a:rPr lang="ru-RU" sz="14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8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Федеральных</a:t>
            </a:r>
          </a:p>
          <a:p>
            <a:pPr algn="ctr" defTabSz="342900">
              <a:defRPr/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округов (</a:t>
            </a:r>
            <a:r>
              <a:rPr lang="ru-RU" sz="14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41</a:t>
            </a:r>
            <a:r>
              <a:rPr lang="ru-RU" sz="1400" b="1" dirty="0">
                <a:solidFill>
                  <a:srgbClr val="660033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субъект РФ)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747463" y="2546465"/>
            <a:ext cx="3217025" cy="6750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342900">
              <a:defRPr/>
            </a:pPr>
            <a:endParaRPr lang="ru-RU" sz="1200" b="1" dirty="0">
              <a:solidFill>
                <a:srgbClr val="FF0000"/>
              </a:solidFill>
              <a:latin typeface="Calibri"/>
              <a:cs typeface="Arial" charset="0"/>
            </a:endParaRPr>
          </a:p>
          <a:p>
            <a:pPr algn="ctr" defTabSz="342900">
              <a:defRPr/>
            </a:pPr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Ежегодный </a:t>
            </a:r>
          </a:p>
          <a:p>
            <a:pPr algn="ctr" defTabSz="342900">
              <a:defRPr/>
            </a:pPr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объём НИОКР: </a:t>
            </a:r>
          </a:p>
          <a:p>
            <a:pPr marL="342900" indent="-342900" algn="ctr" defTabSz="342900">
              <a:defRPr/>
            </a:pPr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Calibri"/>
                <a:cs typeface="Arial" charset="0"/>
              </a:rPr>
              <a:t>4-4,5 млрд. </a:t>
            </a:r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руб. </a:t>
            </a:r>
            <a:endParaRPr lang="ru-RU" sz="1400" b="1" dirty="0">
              <a:solidFill>
                <a:srgbClr val="FF0000"/>
              </a:solidFill>
              <a:latin typeface="Calibri"/>
              <a:cs typeface="Arial" charset="0"/>
            </a:endParaRPr>
          </a:p>
          <a:p>
            <a:pPr marL="342900" indent="-342900" algn="ctr" defTabSz="342900">
              <a:buFontTx/>
              <a:buAutoNum type="arabicPlain" startAt="4"/>
              <a:defRPr/>
            </a:pPr>
            <a:endParaRPr lang="ru-RU" sz="1200" b="1" dirty="0">
              <a:solidFill>
                <a:srgbClr val="00007E"/>
              </a:solidFill>
              <a:latin typeface="Calibri"/>
              <a:cs typeface="Arial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79513" y="3931444"/>
            <a:ext cx="2975470" cy="97155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342900">
              <a:lnSpc>
                <a:spcPts val="1500"/>
              </a:lnSpc>
              <a:defRPr/>
            </a:pPr>
            <a:r>
              <a:rPr lang="ru-RU" sz="1400" b="1" dirty="0">
                <a:solidFill>
                  <a:srgbClr val="002060"/>
                </a:solidFill>
                <a:latin typeface="Calibri" pitchFamily="34" charset="0"/>
              </a:rPr>
              <a:t>Зарубежные партнёры – </a:t>
            </a:r>
            <a:br>
              <a:rPr lang="ru-RU" sz="14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rgbClr val="002060"/>
                </a:solidFill>
                <a:latin typeface="Calibri" pitchFamily="34" charset="0"/>
              </a:rPr>
              <a:t>свыше </a:t>
            </a:r>
            <a:r>
              <a:rPr lang="ru-RU" sz="1400" b="1" dirty="0">
                <a:solidFill>
                  <a:srgbClr val="FF0000"/>
                </a:solidFill>
                <a:latin typeface="Calibri" pitchFamily="34" charset="0"/>
              </a:rPr>
              <a:t>200</a:t>
            </a:r>
          </a:p>
          <a:p>
            <a:pPr algn="ctr" defTabSz="342900">
              <a:lnSpc>
                <a:spcPts val="1500"/>
              </a:lnSpc>
              <a:defRPr/>
            </a:pPr>
            <a:r>
              <a:rPr lang="ru-RU" sz="1400" b="1" dirty="0">
                <a:solidFill>
                  <a:srgbClr val="002060"/>
                </a:solidFill>
                <a:latin typeface="Calibri" pitchFamily="34" charset="0"/>
              </a:rPr>
              <a:t>вузов, предприятий, научных</a:t>
            </a:r>
          </a:p>
          <a:p>
            <a:pPr algn="ctr" defTabSz="342900">
              <a:lnSpc>
                <a:spcPts val="1500"/>
              </a:lnSpc>
              <a:defRPr/>
            </a:pPr>
            <a:r>
              <a:rPr lang="ru-RU" sz="1400" b="1" dirty="0">
                <a:solidFill>
                  <a:srgbClr val="002060"/>
                </a:solidFill>
                <a:latin typeface="Calibri" pitchFamily="34" charset="0"/>
              </a:rPr>
              <a:t>центров из более, чем </a:t>
            </a:r>
            <a:r>
              <a:rPr lang="ru-RU" sz="1400" b="1" dirty="0">
                <a:solidFill>
                  <a:srgbClr val="FF0000"/>
                </a:solidFill>
                <a:latin typeface="Calibri" pitchFamily="34" charset="0"/>
              </a:rPr>
              <a:t>70</a:t>
            </a:r>
            <a:r>
              <a:rPr lang="ru-RU" sz="1400" b="1" dirty="0">
                <a:solidFill>
                  <a:srgbClr val="00007E"/>
                </a:solidFill>
                <a:latin typeface="Calibri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Calibri" pitchFamily="34" charset="0"/>
              </a:rPr>
              <a:t>стран</a:t>
            </a: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5840440" y="4082281"/>
            <a:ext cx="3124048" cy="855204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342900">
              <a:lnSpc>
                <a:spcPts val="1385"/>
              </a:lnSpc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/>
                <a:cs typeface="Arial" charset="0"/>
              </a:rPr>
              <a:t>Ежегодные</a:t>
            </a:r>
            <a:r>
              <a:rPr lang="en-US" sz="1400" b="1" dirty="0" smtClean="0">
                <a:solidFill>
                  <a:srgbClr val="002060"/>
                </a:solidFill>
                <a:latin typeface="Calibri"/>
                <a:cs typeface="Arial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объёмы ДПО </a:t>
            </a:r>
            <a:r>
              <a:rPr lang="ru-RU" sz="1400" b="1" dirty="0" smtClean="0">
                <a:solidFill>
                  <a:srgbClr val="002060"/>
                </a:solidFill>
                <a:latin typeface="Calibri"/>
                <a:cs typeface="Arial" charset="0"/>
              </a:rPr>
              <a:t>–</a:t>
            </a:r>
            <a:endParaRPr lang="ru-RU" sz="1400" b="1" dirty="0">
              <a:solidFill>
                <a:srgbClr val="002060"/>
              </a:solidFill>
              <a:latin typeface="Calibri"/>
              <a:cs typeface="Arial" charset="0"/>
            </a:endParaRPr>
          </a:p>
          <a:p>
            <a:pPr algn="ctr" defTabSz="342900">
              <a:lnSpc>
                <a:spcPts val="1385"/>
              </a:lnSpc>
              <a:defRPr/>
            </a:pPr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более </a:t>
            </a:r>
            <a:r>
              <a:rPr lang="ru-RU" sz="1400" b="1" dirty="0">
                <a:solidFill>
                  <a:srgbClr val="FF0000"/>
                </a:solidFill>
                <a:latin typeface="Calibri"/>
                <a:cs typeface="Arial" charset="0"/>
              </a:rPr>
              <a:t>260 тыс. чел</a:t>
            </a:r>
            <a:r>
              <a:rPr lang="ru-RU" sz="1400" b="1" dirty="0" smtClean="0">
                <a:solidFill>
                  <a:srgbClr val="FF0000"/>
                </a:solidFill>
                <a:latin typeface="Calibri"/>
                <a:cs typeface="Arial" charset="0"/>
              </a:rPr>
              <a:t>.</a:t>
            </a:r>
          </a:p>
          <a:p>
            <a:pPr algn="ctr" defTabSz="342900">
              <a:lnSpc>
                <a:spcPts val="1385"/>
              </a:lnSpc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Calibri"/>
                <a:cs typeface="Arial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Calibri"/>
                <a:cs typeface="Arial" charset="0"/>
              </a:rPr>
              <a:t>(</a:t>
            </a:r>
            <a:r>
              <a:rPr lang="ru-RU" sz="1400" b="1" dirty="0" smtClean="0">
                <a:solidFill>
                  <a:srgbClr val="FF0000"/>
                </a:solidFill>
                <a:latin typeface="Calibri"/>
                <a:cs typeface="Arial" charset="0"/>
              </a:rPr>
              <a:t>130 тыс.</a:t>
            </a:r>
            <a:r>
              <a:rPr lang="en-US" sz="1400" b="1" dirty="0" smtClean="0">
                <a:solidFill>
                  <a:srgbClr val="FF0000"/>
                </a:solidFill>
                <a:latin typeface="Calibri"/>
                <a:cs typeface="Arial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Calibri"/>
                <a:cs typeface="Arial" charset="0"/>
              </a:rPr>
              <a:t>по линии </a:t>
            </a:r>
            <a:r>
              <a:rPr lang="en-US" sz="1400" b="1" dirty="0" smtClean="0">
                <a:solidFill>
                  <a:srgbClr val="002060"/>
                </a:solidFill>
                <a:latin typeface="Calibri"/>
                <a:cs typeface="Arial" charset="0"/>
              </a:rPr>
              <a:t/>
            </a:r>
            <a:br>
              <a:rPr lang="en-US" sz="1400" b="1" dirty="0" smtClean="0">
                <a:solidFill>
                  <a:srgbClr val="002060"/>
                </a:solidFill>
                <a:latin typeface="Calibri"/>
                <a:cs typeface="Arial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Calibri"/>
                <a:cs typeface="Arial" charset="0"/>
              </a:rPr>
              <a:t>железнодорожного транспорта)</a:t>
            </a:r>
            <a:endParaRPr lang="ru-RU" sz="1400" b="1" dirty="0">
              <a:solidFill>
                <a:srgbClr val="002060"/>
              </a:solidFill>
              <a:latin typeface="Calibri"/>
              <a:cs typeface="Arial" charset="0"/>
            </a:endParaRP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5747462" y="3314373"/>
            <a:ext cx="3217025" cy="6750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342900">
              <a:defRPr/>
            </a:pPr>
            <a:r>
              <a:rPr lang="ru-RU" sz="1400" b="1" dirty="0">
                <a:solidFill>
                  <a:srgbClr val="FF0000"/>
                </a:solidFill>
                <a:latin typeface="Calibri" panose="020F0502020204030204" pitchFamily="34" charset="0"/>
                <a:cs typeface="Arial" charset="0"/>
              </a:rPr>
              <a:t>197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передовых </a:t>
            </a:r>
          </a:p>
          <a:p>
            <a:pPr algn="ctr" defTabSz="342900">
              <a:defRPr/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научных школ</a:t>
            </a:r>
            <a:endParaRPr lang="ru-RU" sz="1400" b="1" dirty="0">
              <a:solidFill>
                <a:srgbClr val="00007E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179513" y="4992711"/>
            <a:ext cx="4649849" cy="82900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342900">
              <a:lnSpc>
                <a:spcPts val="1500"/>
              </a:lnSpc>
            </a:pPr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Приобретение знаний </a:t>
            </a:r>
            <a:r>
              <a:rPr lang="en-US" sz="1400" b="1" dirty="0">
                <a:solidFill>
                  <a:srgbClr val="002060"/>
                </a:solidFill>
                <a:latin typeface="Calibri"/>
                <a:cs typeface="Arial" charset="0"/>
              </a:rPr>
              <a:t/>
            </a:r>
            <a:br>
              <a:rPr lang="en-US" sz="1400" b="1" dirty="0">
                <a:solidFill>
                  <a:srgbClr val="002060"/>
                </a:solidFill>
                <a:latin typeface="Calibri"/>
                <a:cs typeface="Arial" charset="0"/>
              </a:rPr>
            </a:br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и повышение квалификации </a:t>
            </a:r>
            <a:r>
              <a:rPr lang="ru-RU" sz="1400" b="1" dirty="0">
                <a:solidFill>
                  <a:srgbClr val="FF0000"/>
                </a:solidFill>
                <a:latin typeface="Calibri"/>
                <a:cs typeface="Arial" charset="0"/>
              </a:rPr>
              <a:t>в одном вузе </a:t>
            </a:r>
            <a:r>
              <a:rPr lang="en-US" sz="1400" b="1" dirty="0">
                <a:solidFill>
                  <a:srgbClr val="FF0000"/>
                </a:solidFill>
                <a:latin typeface="Calibri"/>
                <a:cs typeface="Arial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alibri"/>
                <a:cs typeface="Arial" charset="0"/>
              </a:rPr>
            </a:br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на протяжении </a:t>
            </a:r>
            <a:r>
              <a:rPr lang="ru-RU" sz="1400" b="1" dirty="0">
                <a:solidFill>
                  <a:srgbClr val="FF0000"/>
                </a:solidFill>
                <a:latin typeface="Calibri"/>
                <a:cs typeface="Arial" charset="0"/>
              </a:rPr>
              <a:t>всего учебного и трудового </a:t>
            </a:r>
          </a:p>
          <a:p>
            <a:pPr algn="ctr" defTabSz="342900">
              <a:lnSpc>
                <a:spcPts val="1500"/>
              </a:lnSpc>
            </a:pPr>
            <a:r>
              <a:rPr lang="ru-RU" sz="1400" b="1" dirty="0">
                <a:solidFill>
                  <a:srgbClr val="FF0000"/>
                </a:solidFill>
                <a:latin typeface="Calibri"/>
                <a:cs typeface="Arial" charset="0"/>
              </a:rPr>
              <a:t>цикла 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112060" y="4023159"/>
            <a:ext cx="756084" cy="432048"/>
          </a:xfrm>
          <a:prstGeom prst="straightConnector1">
            <a:avLst/>
          </a:prstGeom>
          <a:ln w="139700">
            <a:gradFill>
              <a:gsLst>
                <a:gs pos="0">
                  <a:schemeClr val="accent5">
                    <a:lumMod val="75000"/>
                  </a:schemeClr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tailEnd type="triangle" w="med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310082" y="3699123"/>
            <a:ext cx="702078" cy="0"/>
          </a:xfrm>
          <a:prstGeom prst="straightConnector1">
            <a:avLst/>
          </a:prstGeom>
          <a:ln w="139700">
            <a:gradFill>
              <a:gsLst>
                <a:gs pos="0">
                  <a:schemeClr val="accent5">
                    <a:lumMod val="75000"/>
                  </a:schemeClr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tailEnd type="triangle" w="med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012661" y="4401108"/>
            <a:ext cx="271307" cy="756084"/>
          </a:xfrm>
          <a:prstGeom prst="straightConnector1">
            <a:avLst/>
          </a:prstGeom>
          <a:ln w="139700">
            <a:gradFill>
              <a:gsLst>
                <a:gs pos="0">
                  <a:schemeClr val="accent5">
                    <a:lumMod val="75000"/>
                  </a:schemeClr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tailEnd type="triangle" w="med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" flipH="1" flipV="1">
            <a:off x="3879168" y="2108219"/>
            <a:ext cx="567063" cy="651501"/>
          </a:xfrm>
          <a:prstGeom prst="straightConnector1">
            <a:avLst/>
          </a:prstGeom>
          <a:ln w="139700">
            <a:gradFill>
              <a:gsLst>
                <a:gs pos="0">
                  <a:schemeClr val="accent5">
                    <a:lumMod val="75000"/>
                  </a:schemeClr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tailEnd type="triangle" w="med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699792" y="3587874"/>
            <a:ext cx="756084" cy="0"/>
          </a:xfrm>
          <a:prstGeom prst="straightConnector1">
            <a:avLst/>
          </a:prstGeom>
          <a:ln w="139700">
            <a:gradFill>
              <a:gsLst>
                <a:gs pos="0">
                  <a:schemeClr val="accent5">
                    <a:lumMod val="75000"/>
                  </a:schemeClr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tailEnd type="triangle" w="med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915816" y="4131171"/>
            <a:ext cx="648072" cy="432048"/>
          </a:xfrm>
          <a:prstGeom prst="straightConnector1">
            <a:avLst/>
          </a:prstGeom>
          <a:ln w="139700">
            <a:gradFill>
              <a:gsLst>
                <a:gs pos="0">
                  <a:schemeClr val="accent5">
                    <a:lumMod val="75000"/>
                  </a:schemeClr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tailEnd type="triangle" w="med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076056" y="2835027"/>
            <a:ext cx="810090" cy="378042"/>
          </a:xfrm>
          <a:prstGeom prst="straightConnector1">
            <a:avLst/>
          </a:prstGeom>
          <a:ln w="139700">
            <a:gradFill>
              <a:gsLst>
                <a:gs pos="0">
                  <a:schemeClr val="accent5">
                    <a:lumMod val="75000"/>
                  </a:schemeClr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tailEnd type="triangle" w="med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721349" y="2348973"/>
            <a:ext cx="702078" cy="594066"/>
          </a:xfrm>
          <a:prstGeom prst="straightConnector1">
            <a:avLst/>
          </a:prstGeom>
          <a:ln w="139700">
            <a:gradFill>
              <a:gsLst>
                <a:gs pos="0">
                  <a:schemeClr val="accent5">
                    <a:lumMod val="75000"/>
                  </a:schemeClr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tailEnd type="triangle" w="med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11"/>
          <p:cNvSpPr>
            <a:spLocks noChangeArrowheads="1"/>
          </p:cNvSpPr>
          <p:nvPr/>
        </p:nvSpPr>
        <p:spPr bwMode="auto">
          <a:xfrm>
            <a:off x="4891367" y="5013176"/>
            <a:ext cx="3857097" cy="82900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342900">
              <a:defRPr/>
            </a:pPr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Трудоустройство:</a:t>
            </a:r>
          </a:p>
          <a:p>
            <a:pPr marL="285750" indent="-285750" defTabSz="342900">
              <a:buFont typeface="Wingdings" panose="05000000000000000000" pitchFamily="2" charset="2"/>
              <a:buChar char="ü"/>
              <a:defRPr/>
            </a:pPr>
            <a:r>
              <a:rPr lang="en-US" sz="1400" b="1" dirty="0">
                <a:solidFill>
                  <a:srgbClr val="002060"/>
                </a:solidFill>
                <a:latin typeface="Calibri"/>
                <a:cs typeface="Arial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Calibri"/>
                <a:cs typeface="Arial" charset="0"/>
              </a:rPr>
              <a:t>на </a:t>
            </a:r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предприятия транспорта – </a:t>
            </a:r>
            <a:r>
              <a:rPr lang="ru-RU" sz="1400" b="1" dirty="0">
                <a:solidFill>
                  <a:srgbClr val="FF0000"/>
                </a:solidFill>
                <a:latin typeface="Calibri"/>
                <a:cs typeface="Arial" charset="0"/>
              </a:rPr>
              <a:t>70 %;</a:t>
            </a:r>
          </a:p>
          <a:p>
            <a:pPr marL="285750" indent="-285750" defTabSz="342900">
              <a:buFont typeface="Wingdings" panose="05000000000000000000" pitchFamily="2" charset="2"/>
              <a:buChar char="ü"/>
              <a:defRPr/>
            </a:pPr>
            <a:r>
              <a:rPr lang="en-US" sz="1400" b="1" dirty="0">
                <a:solidFill>
                  <a:srgbClr val="002060"/>
                </a:solidFill>
                <a:latin typeface="Calibri"/>
                <a:cs typeface="Arial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Calibri"/>
                <a:cs typeface="Arial" charset="0"/>
              </a:rPr>
              <a:t>целевиков </a:t>
            </a:r>
            <a:r>
              <a:rPr lang="ru-RU" sz="1400" b="1" dirty="0">
                <a:solidFill>
                  <a:srgbClr val="002060"/>
                </a:solidFill>
                <a:latin typeface="Calibri"/>
                <a:cs typeface="Arial" charset="0"/>
              </a:rPr>
              <a:t>–  почти </a:t>
            </a:r>
            <a:r>
              <a:rPr lang="ru-RU" sz="1400" b="1" dirty="0">
                <a:solidFill>
                  <a:srgbClr val="FF0000"/>
                </a:solidFill>
                <a:latin typeface="Calibri"/>
                <a:cs typeface="Arial" charset="0"/>
              </a:rPr>
              <a:t>100 %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739636" y="4382914"/>
            <a:ext cx="540060" cy="648072"/>
          </a:xfrm>
          <a:prstGeom prst="straightConnector1">
            <a:avLst/>
          </a:prstGeom>
          <a:ln w="139700">
            <a:gradFill>
              <a:gsLst>
                <a:gs pos="0">
                  <a:schemeClr val="accent5">
                    <a:lumMod val="75000"/>
                  </a:schemeClr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tailEnd type="triangle" w="med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" descr="C:\Documents and Settings\Иван\Рабочий стол\140480188148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813309"/>
            <a:ext cx="1894588" cy="1749699"/>
          </a:xfrm>
          <a:prstGeom prst="rect">
            <a:avLst/>
          </a:prstGeom>
          <a:noFill/>
        </p:spPr>
      </p:pic>
      <p:sp>
        <p:nvSpPr>
          <p:cNvPr id="27" name="Овал 26"/>
          <p:cNvSpPr/>
          <p:nvPr/>
        </p:nvSpPr>
        <p:spPr bwMode="auto">
          <a:xfrm>
            <a:off x="3394848" y="2645105"/>
            <a:ext cx="1890000" cy="1890000"/>
          </a:xfrm>
          <a:prstGeom prst="ellipse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/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РУТ (МИИТ) +  19 вузов</a:t>
            </a:r>
          </a:p>
          <a:p>
            <a:pPr algn="ctr" defTabSz="342900"/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в</a:t>
            </a: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сех видов</a:t>
            </a:r>
          </a:p>
          <a:p>
            <a:pPr algn="ctr" defTabSz="342900"/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транспорта</a:t>
            </a:r>
            <a:endParaRPr lang="ru-RU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44704"/>
            <a:ext cx="9144000" cy="103561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endParaRPr lang="ru-RU" sz="2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Система транспортного образования России открыта для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в</a:t>
            </a: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заимовыгодного международного партнёрства</a:t>
            </a:r>
          </a:p>
          <a:p>
            <a:pPr algn="ctr">
              <a:defRPr/>
            </a:pPr>
            <a:endParaRPr lang="ru-RU" sz="2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32440" y="6292352"/>
            <a:ext cx="504056" cy="427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7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6712"/>
            <a:ext cx="9144000" cy="43196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Интеграционные процессы в мировой экономике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2636912"/>
            <a:ext cx="4320480" cy="34563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457200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Развитие </a:t>
            </a:r>
            <a:r>
              <a:rPr lang="ru-RU" sz="2000" b="1" dirty="0" smtClean="0">
                <a:solidFill>
                  <a:srgbClr val="FF0000"/>
                </a:solidFill>
              </a:rPr>
              <a:t>глобальной 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      транспортной инфраструктуры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 Организация </a:t>
            </a:r>
            <a:r>
              <a:rPr lang="ru-RU" sz="2000" b="1" dirty="0">
                <a:solidFill>
                  <a:srgbClr val="002060"/>
                </a:solidFill>
              </a:rPr>
              <a:t>интермодальных </a:t>
            </a:r>
            <a:r>
              <a:rPr lang="ru-RU" sz="2000" b="1" dirty="0" smtClean="0">
                <a:solidFill>
                  <a:srgbClr val="002060"/>
                </a:solidFill>
              </a:rPr>
              <a:t>  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перевозок </a:t>
            </a:r>
            <a:r>
              <a:rPr lang="ru-RU" sz="2000" b="1" dirty="0">
                <a:solidFill>
                  <a:srgbClr val="002060"/>
                </a:solidFill>
              </a:rPr>
              <a:t>грузов по </a:t>
            </a:r>
            <a:r>
              <a:rPr lang="ru-RU" sz="2000" b="1" dirty="0" smtClean="0">
                <a:solidFill>
                  <a:srgbClr val="002060"/>
                </a:solidFill>
              </a:rPr>
              <a:t>   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    </a:t>
            </a:r>
            <a:r>
              <a:rPr lang="ru-RU" sz="2000" b="1" dirty="0" smtClean="0">
                <a:solidFill>
                  <a:srgbClr val="FF0000"/>
                </a:solidFill>
              </a:rPr>
              <a:t>международным транспортным   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      коридорам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Реализация </a:t>
            </a:r>
            <a:r>
              <a:rPr lang="ru-RU" sz="2000" b="1" dirty="0">
                <a:solidFill>
                  <a:srgbClr val="FF0000"/>
                </a:solidFill>
              </a:rPr>
              <a:t>логистического подхода </a:t>
            </a:r>
            <a:r>
              <a:rPr lang="ru-RU" sz="2000" b="1" dirty="0">
                <a:solidFill>
                  <a:srgbClr val="002060"/>
                </a:solidFill>
              </a:rPr>
              <a:t>к организации и управлению системой грузо- и </a:t>
            </a:r>
            <a:r>
              <a:rPr lang="ru-RU" sz="2000" b="1" dirty="0" smtClean="0">
                <a:solidFill>
                  <a:srgbClr val="002060"/>
                </a:solidFill>
              </a:rPr>
              <a:t>товародвижения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indent="34290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636912"/>
            <a:ext cx="4176464" cy="34563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</a:rPr>
              <a:t>оздание </a:t>
            </a:r>
            <a:r>
              <a:rPr lang="ru-RU" sz="2000" b="1" dirty="0">
                <a:solidFill>
                  <a:srgbClr val="FF0000"/>
                </a:solidFill>
              </a:rPr>
              <a:t>единой общемировой транспортной системы</a:t>
            </a:r>
            <a:r>
              <a:rPr lang="ru-RU" sz="2000" b="1" dirty="0">
                <a:solidFill>
                  <a:srgbClr val="002060"/>
                </a:solidFill>
              </a:rPr>
              <a:t>, способной удовлетворять потребности в </a:t>
            </a:r>
            <a:r>
              <a:rPr lang="ru-RU" sz="2000" b="1" dirty="0" smtClean="0">
                <a:solidFill>
                  <a:srgbClr val="FF0000"/>
                </a:solidFill>
              </a:rPr>
              <a:t>кратчайшей перевозке </a:t>
            </a:r>
            <a:r>
              <a:rPr lang="ru-RU" sz="2000" b="1" dirty="0">
                <a:solidFill>
                  <a:srgbClr val="FF0000"/>
                </a:solidFill>
              </a:rPr>
              <a:t>грузов и </a:t>
            </a:r>
            <a:r>
              <a:rPr lang="ru-RU" sz="2000" b="1" dirty="0" smtClean="0">
                <a:solidFill>
                  <a:srgbClr val="FF0000"/>
                </a:solidFill>
              </a:rPr>
              <a:t>пассажиров </a:t>
            </a:r>
            <a:r>
              <a:rPr lang="ru-RU" sz="2000" b="1" dirty="0" smtClean="0">
                <a:solidFill>
                  <a:srgbClr val="002060"/>
                </a:solidFill>
              </a:rPr>
              <a:t>всеми видами транспорта с минимизацией влияния на этот процесс границ между государствами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24744"/>
            <a:ext cx="1658888" cy="129614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764704"/>
            <a:ext cx="1635119" cy="144016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026" y="1124744"/>
            <a:ext cx="1396070" cy="80836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725354" y="1052736"/>
            <a:ext cx="1095118" cy="9518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89" y="980728"/>
            <a:ext cx="1476223" cy="102386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532440" y="6292352"/>
            <a:ext cx="504056" cy="427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39332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685" y="116712"/>
            <a:ext cx="9144000" cy="43196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Влияние глобализации на образование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165" y="764704"/>
            <a:ext cx="8928992" cy="34563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Постоянное повышение роли  </a:t>
            </a:r>
            <a:r>
              <a:rPr lang="ru-RU" sz="2000" b="1" dirty="0" smtClean="0">
                <a:solidFill>
                  <a:srgbClr val="FF0000"/>
                </a:solidFill>
              </a:rPr>
              <a:t>человеческого ресурса </a:t>
            </a:r>
            <a:r>
              <a:rPr lang="ru-RU" sz="2000" b="1" dirty="0" smtClean="0">
                <a:solidFill>
                  <a:srgbClr val="002060"/>
                </a:solidFill>
              </a:rPr>
              <a:t>для экономической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эффективности и конкурентоспособности бизнеса, в том числе транспортных предприятий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Определяющим для производственного потенциала корпораций становится уровень  </a:t>
            </a:r>
            <a:r>
              <a:rPr lang="ru-RU" sz="2400" b="1" dirty="0" smtClean="0">
                <a:solidFill>
                  <a:srgbClr val="FF0000"/>
                </a:solidFill>
              </a:rPr>
              <a:t>нематериальных активов, </a:t>
            </a:r>
            <a:r>
              <a:rPr lang="ru-RU" sz="2000" b="1" dirty="0" smtClean="0">
                <a:solidFill>
                  <a:srgbClr val="002060"/>
                </a:solidFill>
              </a:rPr>
              <a:t>к которым относятся: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Квалификация персонала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Результативность научного сопровождения деятельности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Непрерывность образования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Наличие системы сертификации персонала </a:t>
            </a:r>
          </a:p>
          <a:p>
            <a:pPr marL="342900" indent="-342900">
              <a:lnSpc>
                <a:spcPts val="2680"/>
              </a:lnSpc>
              <a:buFont typeface="Wingdings" panose="05000000000000000000" pitchFamily="2" charset="2"/>
              <a:buChar char="Ø"/>
            </a:pPr>
            <a:r>
              <a:rPr lang="ru-RU" sz="2000" b="1" smtClean="0">
                <a:solidFill>
                  <a:srgbClr val="002060"/>
                </a:solidFill>
              </a:rPr>
              <a:t>Постоянная переподготовка </a:t>
            </a:r>
            <a:r>
              <a:rPr lang="ru-RU" sz="2000" b="1" dirty="0" smtClean="0">
                <a:solidFill>
                  <a:srgbClr val="002060"/>
                </a:solidFill>
              </a:rPr>
              <a:t>и повышение квалификации специалистов всех уровней 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5157192"/>
            <a:ext cx="8928992" cy="12024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Глобализация генерирует первостепенное влияние </a:t>
            </a:r>
            <a:r>
              <a:rPr lang="ru-RU" sz="2400" b="1" dirty="0" smtClean="0">
                <a:solidFill>
                  <a:srgbClr val="FF0000"/>
                </a:solidFill>
              </a:rPr>
              <a:t>системы образования</a:t>
            </a:r>
            <a:r>
              <a:rPr lang="ru-RU" sz="2400" b="1" dirty="0" smtClean="0">
                <a:solidFill>
                  <a:srgbClr val="002060"/>
                </a:solidFill>
              </a:rPr>
              <a:t> на формирование </a:t>
            </a:r>
            <a:r>
              <a:rPr lang="ru-RU" sz="2400" b="1" dirty="0" smtClean="0">
                <a:solidFill>
                  <a:srgbClr val="FF0000"/>
                </a:solidFill>
              </a:rPr>
              <a:t>единого экономического пространства</a:t>
            </a:r>
            <a:r>
              <a:rPr lang="ru-RU" sz="2400" b="1" dirty="0" smtClean="0">
                <a:solidFill>
                  <a:srgbClr val="002060"/>
                </a:solidFill>
              </a:rPr>
              <a:t>, основой которого является транспорт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4088516" y="3942188"/>
            <a:ext cx="618368" cy="152360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32440" y="6386064"/>
            <a:ext cx="504056" cy="427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4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074440"/>
            <a:ext cx="8928992" cy="55949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b="1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ts val="328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Развитые </a:t>
            </a:r>
            <a:r>
              <a:rPr lang="ru-RU" sz="2400" b="1" dirty="0">
                <a:solidFill>
                  <a:srgbClr val="002060"/>
                </a:solidFill>
              </a:rPr>
              <a:t>страны мира осуществляют </a:t>
            </a:r>
            <a:r>
              <a:rPr lang="ru-RU" sz="2400" b="1" dirty="0">
                <a:solidFill>
                  <a:srgbClr val="FF0000"/>
                </a:solidFill>
              </a:rPr>
              <a:t>реформирование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lnSpc>
                <a:spcPts val="328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     национальных </a:t>
            </a:r>
            <a:r>
              <a:rPr lang="ru-RU" sz="2400" b="1" dirty="0">
                <a:solidFill>
                  <a:srgbClr val="FF0000"/>
                </a:solidFill>
              </a:rPr>
              <a:t>систем </a:t>
            </a:r>
            <a:r>
              <a:rPr lang="ru-RU" sz="2400" b="1" dirty="0" smtClean="0">
                <a:solidFill>
                  <a:srgbClr val="FF0000"/>
                </a:solidFill>
              </a:rPr>
              <a:t> технического и  транспортного  </a:t>
            </a:r>
          </a:p>
          <a:p>
            <a:pPr>
              <a:lnSpc>
                <a:spcPts val="3280"/>
              </a:lnSpc>
            </a:pP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образования  </a:t>
            </a:r>
            <a:r>
              <a:rPr lang="ru-RU" sz="2400" b="1" dirty="0" smtClean="0">
                <a:solidFill>
                  <a:srgbClr val="002060"/>
                </a:solidFill>
              </a:rPr>
              <a:t>в соответствии с процессом глобализации</a:t>
            </a:r>
          </a:p>
          <a:p>
            <a:pPr marL="342900" indent="-342900">
              <a:lnSpc>
                <a:spcPts val="328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Образование становится важным фактором не </a:t>
            </a:r>
            <a:r>
              <a:rPr lang="ru-RU" sz="2400" b="1" dirty="0">
                <a:solidFill>
                  <a:srgbClr val="002060"/>
                </a:solidFill>
              </a:rPr>
              <a:t>только </a:t>
            </a:r>
            <a:r>
              <a:rPr lang="ru-RU" sz="2400" b="1" dirty="0">
                <a:solidFill>
                  <a:srgbClr val="FF0000"/>
                </a:solidFill>
              </a:rPr>
              <a:t>отдельных </a:t>
            </a:r>
            <a:r>
              <a:rPr lang="ru-RU" sz="2400" b="1" dirty="0" smtClean="0">
                <a:solidFill>
                  <a:srgbClr val="FF0000"/>
                </a:solidFill>
              </a:rPr>
              <a:t>корпораций, </a:t>
            </a:r>
            <a:r>
              <a:rPr lang="ru-RU" sz="2400" b="1" dirty="0">
                <a:solidFill>
                  <a:srgbClr val="FF0000"/>
                </a:solidFill>
              </a:rPr>
              <a:t>но и национальных </a:t>
            </a:r>
            <a:r>
              <a:rPr lang="ru-RU" sz="2400" b="1" dirty="0" smtClean="0">
                <a:solidFill>
                  <a:srgbClr val="FF0000"/>
                </a:solidFill>
              </a:rPr>
              <a:t>экономик </a:t>
            </a:r>
            <a:r>
              <a:rPr lang="ru-RU" sz="2400" b="1" dirty="0">
                <a:solidFill>
                  <a:srgbClr val="FF0000"/>
                </a:solidFill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целом</a:t>
            </a:r>
          </a:p>
          <a:p>
            <a:pPr marL="342900" indent="-342900">
              <a:lnSpc>
                <a:spcPts val="328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Эффективность функционирования </a:t>
            </a:r>
            <a:r>
              <a:rPr lang="ru-RU" sz="2400" b="1" dirty="0">
                <a:solidFill>
                  <a:srgbClr val="002060"/>
                </a:solidFill>
              </a:rPr>
              <a:t>образовательных учреждений 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становится приоритетом </a:t>
            </a:r>
            <a:r>
              <a:rPr lang="ru-RU" sz="2400" b="1" dirty="0" smtClean="0">
                <a:solidFill>
                  <a:srgbClr val="002060"/>
                </a:solidFill>
              </a:rPr>
              <a:t>для государства</a:t>
            </a:r>
          </a:p>
          <a:p>
            <a:pPr marL="342900" indent="-342900">
              <a:lnSpc>
                <a:spcPts val="328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Образование </a:t>
            </a:r>
            <a:r>
              <a:rPr lang="ru-RU" sz="2400" b="1" dirty="0">
                <a:solidFill>
                  <a:srgbClr val="002060"/>
                </a:solidFill>
              </a:rPr>
              <a:t>и </a:t>
            </a:r>
            <a:r>
              <a:rPr lang="ru-RU" sz="2400" b="1" dirty="0" smtClean="0">
                <a:solidFill>
                  <a:srgbClr val="002060"/>
                </a:solidFill>
              </a:rPr>
              <a:t>подготовка кадров являются важными компонентами </a:t>
            </a:r>
            <a:r>
              <a:rPr lang="ru-RU" sz="2400" b="1" dirty="0" smtClean="0">
                <a:solidFill>
                  <a:srgbClr val="FF0000"/>
                </a:solidFill>
              </a:rPr>
              <a:t>стратегии развития </a:t>
            </a:r>
            <a:r>
              <a:rPr lang="ru-RU" sz="2400" b="1" dirty="0" smtClean="0">
                <a:solidFill>
                  <a:srgbClr val="002060"/>
                </a:solidFill>
              </a:rPr>
              <a:t>предприятий</a:t>
            </a:r>
          </a:p>
          <a:p>
            <a:pPr marL="342900" indent="-342900">
              <a:lnSpc>
                <a:spcPts val="328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Бизнес всё более активно и заинтересованно участвует в </a:t>
            </a:r>
            <a:r>
              <a:rPr lang="ru-RU" sz="2400" b="1" dirty="0" smtClean="0">
                <a:solidFill>
                  <a:srgbClr val="FF0000"/>
                </a:solidFill>
              </a:rPr>
              <a:t>образовательном процессе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19" y="116632"/>
            <a:ext cx="8640961" cy="86409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Образование для государства и корпораций в условиях глобализации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16416" y="6093296"/>
            <a:ext cx="504056" cy="427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16416" y="6093296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30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92696"/>
            <a:ext cx="8928992" cy="25922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b="1" dirty="0" smtClean="0">
              <a:solidFill>
                <a:srgbClr val="002060"/>
              </a:solidFill>
            </a:endParaRPr>
          </a:p>
          <a:p>
            <a:pPr>
              <a:lnSpc>
                <a:spcPts val="328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Эффективное и гармоничное построение единого глобального транспортного пространства требует </a:t>
            </a:r>
            <a:r>
              <a:rPr lang="ru-RU" sz="2400" b="1" dirty="0" smtClean="0">
                <a:solidFill>
                  <a:srgbClr val="FF0000"/>
                </a:solidFill>
              </a:rPr>
              <a:t>многоплановой  интеграции </a:t>
            </a:r>
            <a:r>
              <a:rPr lang="ru-RU" sz="2400" b="1" dirty="0" smtClean="0">
                <a:solidFill>
                  <a:srgbClr val="002060"/>
                </a:solidFill>
              </a:rPr>
              <a:t>(межгосударственные структуры, ассоциативные  транспортные и образовательные объединения, консорциумы и т.д.)</a:t>
            </a:r>
          </a:p>
          <a:p>
            <a:pPr>
              <a:lnSpc>
                <a:spcPts val="3280"/>
              </a:lnSpc>
            </a:pPr>
            <a:r>
              <a:rPr lang="ru-RU" sz="2400" b="1" dirty="0">
                <a:solidFill>
                  <a:srgbClr val="002060"/>
                </a:solidFill>
              </a:rPr>
              <a:t>д</a:t>
            </a:r>
            <a:r>
              <a:rPr lang="ru-RU" sz="2400" b="1" dirty="0" smtClean="0">
                <a:solidFill>
                  <a:srgbClr val="002060"/>
                </a:solidFill>
              </a:rPr>
              <a:t>еятельности бизнеса, вузов и научных центров различных стран</a:t>
            </a:r>
          </a:p>
          <a:p>
            <a:pPr>
              <a:lnSpc>
                <a:spcPts val="3280"/>
              </a:lnSpc>
            </a:pP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3429000"/>
            <a:ext cx="8928992" cy="25922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002060"/>
                </a:solidFill>
              </a:rPr>
              <a:t>Для построения межгосударственной системы такой интеграции  можно использовать </a:t>
            </a:r>
            <a:r>
              <a:rPr lang="ru-RU" sz="2400" b="1" dirty="0">
                <a:solidFill>
                  <a:srgbClr val="FF0000"/>
                </a:solidFill>
              </a:rPr>
              <a:t>опыт результативного партнёрства </a:t>
            </a:r>
            <a:r>
              <a:rPr lang="ru-RU" sz="2400" b="1" dirty="0">
                <a:solidFill>
                  <a:srgbClr val="002060"/>
                </a:solidFill>
              </a:rPr>
              <a:t>с участием: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</a:rPr>
              <a:t>Французских железных </a:t>
            </a:r>
            <a:r>
              <a:rPr lang="ru-RU" sz="2400" b="1" dirty="0" smtClean="0">
                <a:solidFill>
                  <a:srgbClr val="002060"/>
                </a:solidFill>
              </a:rPr>
              <a:t>дорог</a:t>
            </a:r>
            <a:endParaRPr lang="ru-RU" sz="24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</a:rPr>
              <a:t>ОАО «РЖД»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</a:rPr>
              <a:t>Ведущих транспортных и технических вузов Франции и России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19" y="116632"/>
            <a:ext cx="8640961" cy="43204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Партнёрство бизнеса и научно-образовательных центров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316416" y="6093296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02263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5868145" y="2924944"/>
            <a:ext cx="3168352" cy="1656184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Повышение качества 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    подготовки персонала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Непрерывность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    образования</a:t>
            </a:r>
            <a:endParaRPr lang="ru-RU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>
            <a:off x="574931" y="4901819"/>
            <a:ext cx="3637029" cy="180689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186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Интеграция деятельности</a:t>
            </a:r>
          </a:p>
          <a:p>
            <a:pPr algn="ctr">
              <a:lnSpc>
                <a:spcPts val="186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в формате 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Межправительственных</a:t>
            </a:r>
          </a:p>
          <a:p>
            <a:pPr>
              <a:lnSpc>
                <a:spcPts val="186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     структур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Международных проектов и </a:t>
            </a:r>
          </a:p>
          <a:p>
            <a:pPr>
              <a:lnSpc>
                <a:spcPts val="186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    программ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Международных организаций</a:t>
            </a:r>
            <a:endParaRPr lang="ru-RU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44704"/>
            <a:ext cx="9144000" cy="72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Основные тренды в развитии партнёрства вузов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Франции и России </a:t>
            </a:r>
            <a:endParaRPr lang="ru-RU" sz="2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6" name="AutoShape 11"/>
          <p:cNvSpPr>
            <a:spLocks noChangeArrowheads="1"/>
          </p:cNvSpPr>
          <p:nvPr/>
        </p:nvSpPr>
        <p:spPr bwMode="auto">
          <a:xfrm>
            <a:off x="107504" y="980727"/>
            <a:ext cx="2736304" cy="1066663"/>
          </a:xfrm>
          <a:prstGeom prst="roundRect">
            <a:avLst>
              <a:gd name="adj" fmla="val 10991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Академическая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мобильность </a:t>
            </a:r>
            <a:endParaRPr lang="ru-RU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3131840" y="980728"/>
            <a:ext cx="2376263" cy="1080120"/>
          </a:xfrm>
          <a:prstGeom prst="roundRect">
            <a:avLst>
              <a:gd name="adj" fmla="val 10991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Обмены студентами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cs typeface="Arial" charset="0"/>
              </a:rPr>
              <a:t>и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преподавателями</a:t>
            </a:r>
            <a:endParaRPr lang="ru-RU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AutoShape 11"/>
          <p:cNvSpPr>
            <a:spLocks noChangeArrowheads="1"/>
          </p:cNvSpPr>
          <p:nvPr/>
        </p:nvSpPr>
        <p:spPr bwMode="auto">
          <a:xfrm>
            <a:off x="179512" y="2977750"/>
            <a:ext cx="2814330" cy="1675386"/>
          </a:xfrm>
          <a:prstGeom prst="roundRect">
            <a:avLst>
              <a:gd name="adj" fmla="val 10991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Кооперация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cs typeface="Arial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 работодателями</a:t>
            </a:r>
            <a:endParaRPr lang="ru-RU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>
            <a:off x="5724128" y="980728"/>
            <a:ext cx="3353326" cy="1080120"/>
          </a:xfrm>
          <a:prstGeom prst="roundRect">
            <a:avLst>
              <a:gd name="adj" fmla="val 10991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Совместные образовательные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cs typeface="Arial" charset="0"/>
              </a:rPr>
              <a:t>п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рограммы с получением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двух дипломов</a:t>
            </a:r>
            <a:endParaRPr lang="ru-RU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" name="7-конечная звезда 3"/>
          <p:cNvSpPr/>
          <p:nvPr/>
        </p:nvSpPr>
        <p:spPr>
          <a:xfrm>
            <a:off x="3131839" y="2204864"/>
            <a:ext cx="2664296" cy="2659072"/>
          </a:xfrm>
          <a:prstGeom prst="star7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996952"/>
            <a:ext cx="1296144" cy="1114043"/>
          </a:xfrm>
          <a:prstGeom prst="rect">
            <a:avLst/>
          </a:prstGeom>
        </p:spPr>
      </p:pic>
      <p:sp>
        <p:nvSpPr>
          <p:cNvPr id="34" name="AutoShape 11"/>
          <p:cNvSpPr>
            <a:spLocks noChangeArrowheads="1"/>
          </p:cNvSpPr>
          <p:nvPr/>
        </p:nvSpPr>
        <p:spPr bwMode="auto">
          <a:xfrm>
            <a:off x="4716016" y="4941168"/>
            <a:ext cx="3816425" cy="1767541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460"/>
              </a:lnSpc>
            </a:pPr>
            <a:endParaRPr lang="ru-RU" b="1" dirty="0" smtClean="0">
              <a:solidFill>
                <a:srgbClr val="002060"/>
              </a:solidFill>
              <a:cs typeface="Arial" charset="0"/>
            </a:endParaRPr>
          </a:p>
          <a:p>
            <a:pPr algn="ctr">
              <a:lnSpc>
                <a:spcPts val="246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Совместные научные </a:t>
            </a:r>
          </a:p>
          <a:p>
            <a:pPr algn="ctr">
              <a:lnSpc>
                <a:spcPts val="246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конференции, семинары,</a:t>
            </a:r>
          </a:p>
          <a:p>
            <a:pPr algn="ctr">
              <a:lnSpc>
                <a:spcPts val="2460"/>
              </a:lnSpc>
            </a:pPr>
            <a:r>
              <a:rPr lang="ru-RU" b="1" dirty="0">
                <a:solidFill>
                  <a:srgbClr val="002060"/>
                </a:solidFill>
                <a:cs typeface="Arial" charset="0"/>
              </a:rPr>
              <a:t>и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сследования, проекты, </a:t>
            </a:r>
          </a:p>
          <a:p>
            <a:pPr algn="ctr">
              <a:lnSpc>
                <a:spcPts val="246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в том числе</a:t>
            </a:r>
          </a:p>
          <a:p>
            <a:pPr algn="ctr">
              <a:lnSpc>
                <a:spcPts val="2460"/>
              </a:lnSpc>
            </a:pP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студенческие</a:t>
            </a:r>
          </a:p>
          <a:p>
            <a:pPr algn="ctr"/>
            <a:endParaRPr lang="ru-RU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04448" y="6237312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565361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4900</TotalTime>
  <Words>470</Words>
  <Application>Microsoft Office PowerPoint</Application>
  <PresentationFormat>Экран (4:3)</PresentationFormat>
  <Paragraphs>116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государственный университет путей сообщения (МИИТ)</dc:title>
  <dc:creator>VAS</dc:creator>
  <cp:lastModifiedBy>user</cp:lastModifiedBy>
  <cp:revision>729</cp:revision>
  <cp:lastPrinted>2016-09-19T05:40:35Z</cp:lastPrinted>
  <dcterms:created xsi:type="dcterms:W3CDTF">2010-03-11T14:10:03Z</dcterms:created>
  <dcterms:modified xsi:type="dcterms:W3CDTF">2017-12-20T18:09:17Z</dcterms:modified>
</cp:coreProperties>
</file>